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 SemiBold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Fira Mono"/>
      <p:regular r:id="rId52"/>
      <p:bold r:id="rId53"/>
    </p:embeddedFont>
    <p:embeddedFont>
      <p:font typeface="Montserrat Medium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SemiBold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SemiBold-italic.fntdata"/><Relationship Id="rId45" Type="http://schemas.openxmlformats.org/officeDocument/2006/relationships/font" Target="fonts/Montserra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MontserratSemiBold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FiraMono-bold.fntdata"/><Relationship Id="rId52" Type="http://schemas.openxmlformats.org/officeDocument/2006/relationships/font" Target="fonts/FiraMono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93677c1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93677c1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93677c1b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93677c1b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93677c1b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93677c1b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93677c1b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93677c1b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93677c1b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93677c1b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8f54a8f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8f54a8f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93677c1b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93677c1b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3677c1b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3677c1b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93677c1b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93677c1b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93677c1b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93677c1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93677c1b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93677c1b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3677c1b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3677c1b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93677c1b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93677c1b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93677c1b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93677c1b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93677c1b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93677c1b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93677c1b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93677c1b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93677c1b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93677c1b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93677c1b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93677c1b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8f54a8f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8f54a8f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86581df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86581df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86581df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86581df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86581df8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286581df8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86581df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86581df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86581df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86581df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86581df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86581df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86581df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86581df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8785eb8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8785eb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93677c1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93677c1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93677c1b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93677c1b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f54a8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f54a8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etbootstrap.com/docs/5.2/getting-started/introduction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etbootstrap.com/docs/5.2/getting-started/download/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Instalando Bootstrap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432025" y="1304875"/>
            <a:ext cx="8280000" cy="21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Originalmente existen </a:t>
            </a: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más de una forma</a:t>
            </a:r>
            <a:r>
              <a:rPr lang="es"/>
              <a:t> de instalar bootstrap, en este caso conoceremos </a:t>
            </a:r>
            <a:r>
              <a:rPr b="1" lang="es"/>
              <a:t>dos</a:t>
            </a:r>
            <a:r>
              <a:rPr lang="es"/>
              <a:t> de ellas: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Instalación mediante CDN (content delivery network).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Descarga de archivos compilados.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 mediante CDN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432025" y="1170125"/>
            <a:ext cx="8280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Es la </a:t>
            </a:r>
            <a:r>
              <a:rPr lang="es" sz="1500">
                <a:highlight>
                  <a:srgbClr val="F8C823"/>
                </a:highlight>
              </a:rPr>
              <a:t>más sencilla</a:t>
            </a:r>
            <a:r>
              <a:rPr lang="es" sz="1500"/>
              <a:t> de todas, consta de </a:t>
            </a:r>
            <a:r>
              <a:rPr lang="es" sz="1500" u="sng"/>
              <a:t>agregar</a:t>
            </a:r>
            <a:r>
              <a:rPr lang="es" sz="1500"/>
              <a:t> una etiqueta </a:t>
            </a:r>
            <a:r>
              <a:rPr b="1" lang="es" sz="1500"/>
              <a:t>&lt;link /&gt;</a:t>
            </a:r>
            <a:r>
              <a:rPr lang="es" sz="1500"/>
              <a:t> para los </a:t>
            </a:r>
            <a:r>
              <a:rPr b="1" lang="es" sz="1500">
                <a:solidFill>
                  <a:srgbClr val="E15BBA"/>
                </a:solidFill>
              </a:rPr>
              <a:t>estilos</a:t>
            </a:r>
            <a:r>
              <a:rPr lang="es" sz="1500"/>
              <a:t> y una etiqueta </a:t>
            </a:r>
            <a:r>
              <a:rPr b="1" lang="es" sz="1500"/>
              <a:t>&lt;script&gt;</a:t>
            </a:r>
            <a:r>
              <a:rPr b="1" lang="es" sz="1500"/>
              <a:t>&lt;/script&gt;</a:t>
            </a:r>
            <a:r>
              <a:rPr lang="es" sz="1500"/>
              <a:t> para las </a:t>
            </a:r>
            <a:r>
              <a:rPr b="1" lang="es" sz="1500">
                <a:solidFill>
                  <a:srgbClr val="7685E6"/>
                </a:solidFill>
              </a:rPr>
              <a:t>funcionalidades</a:t>
            </a:r>
            <a:r>
              <a:rPr lang="es" sz="1500"/>
              <a:t>. </a:t>
            </a:r>
            <a:endParaRPr sz="1500"/>
          </a:p>
        </p:txBody>
      </p:sp>
      <p:sp>
        <p:nvSpPr>
          <p:cNvPr id="228" name="Google Shape;228;p26"/>
          <p:cNvSpPr txBox="1"/>
          <p:nvPr/>
        </p:nvSpPr>
        <p:spPr>
          <a:xfrm>
            <a:off x="529375" y="1810025"/>
            <a:ext cx="8119500" cy="25242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&lt;!doctype html&gt;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&lt;html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lang=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"en"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&lt;head&gt;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EEEEEE"/>
                </a:solidFill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&lt;meta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charset=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"utf-8"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&lt;meta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name=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"viewport"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content=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"width=device-width, initial-scale=1"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&lt;title&gt;Bootstrap demo&lt;/title&gt;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&lt;link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href=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"https://cdn.jsdelivr.net/npm/bootstrap@5.2.1/dist/css/bootstrap.min.css"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rel=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"stylesheet"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integrity=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"sha384-iYQeCzEYFbKjA/T2uDLTpkwGzCiq6soy8tYaI1GyVh/UjpbCx/TYkiZhlZB6+fzT"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crossorigin=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"anonymous"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&lt;/head&gt;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&lt;body&gt;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&lt;h1&gt;</a:t>
            </a:r>
            <a:r>
              <a:rPr lang="es" sz="950">
                <a:solidFill>
                  <a:srgbClr val="F9F9F9"/>
                </a:solidFill>
                <a:latin typeface="Fira Mono"/>
                <a:ea typeface="Fira Mono"/>
                <a:cs typeface="Fira Mono"/>
                <a:sym typeface="Fira Mono"/>
              </a:rPr>
              <a:t>Hello, world!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&lt;/h1&gt;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  &lt;script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 src=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"https://cdn.jsdelivr.net/npm/bootstrap@5.2.1/dist/js/bootstrap.bundle.min.js"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integrity=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"sha384-u1OknCvxWvY5kfmNBILK2hRnQC3Pr17a+RTT6rIHI7NnikvbZlHgTPOOmMi466C8"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 sz="950">
                <a:solidFill>
                  <a:srgbClr val="F8C823"/>
                </a:solidFill>
                <a:latin typeface="Fira Mono"/>
                <a:ea typeface="Fira Mono"/>
                <a:cs typeface="Fira Mono"/>
                <a:sym typeface="Fira Mono"/>
              </a:rPr>
              <a:t>crossorigin=</a:t>
            </a:r>
            <a:r>
              <a:rPr lang="es" sz="950">
                <a:solidFill>
                  <a:srgbClr val="FF8B39"/>
                </a:solidFill>
                <a:latin typeface="Fira Mono"/>
                <a:ea typeface="Fira Mono"/>
                <a:cs typeface="Fira Mono"/>
                <a:sym typeface="Fira Mono"/>
              </a:rPr>
              <a:t>"anonymous"</a:t>
            </a: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&gt;&lt;/script&gt;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  &lt;/body&gt;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00FFFF"/>
                </a:solidFill>
                <a:latin typeface="Fira Mono"/>
                <a:ea typeface="Fira Mono"/>
                <a:cs typeface="Fira Mono"/>
                <a:sym typeface="Fira Mono"/>
              </a:rPr>
              <a:t>&lt;/html&gt;</a:t>
            </a:r>
            <a:endParaRPr sz="950">
              <a:solidFill>
                <a:srgbClr val="00FF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438868" y="4313430"/>
            <a:ext cx="527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https://getbootstrap.com/docs/5.2/getting-started/introduction/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todo lo que brilla es oro</a:t>
            </a:r>
            <a:endParaRPr/>
          </a:p>
        </p:txBody>
      </p:sp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550375" y="1857475"/>
            <a:ext cx="4664700" cy="20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Si bien el uso de </a:t>
            </a:r>
            <a:r>
              <a:rPr b="1" lang="es">
                <a:solidFill>
                  <a:srgbClr val="414141"/>
                </a:solidFill>
                <a:highlight>
                  <a:srgbClr val="F9F9F9"/>
                </a:highlight>
                <a:latin typeface="Montserrat"/>
                <a:ea typeface="Montserrat"/>
                <a:cs typeface="Montserrat"/>
                <a:sym typeface="Montserrat"/>
              </a:rPr>
              <a:t>CDN’s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es bastante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práctico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, puede que </a:t>
            </a:r>
            <a:r>
              <a:rPr b="1" lang="es" u="sng">
                <a:latin typeface="Montserrat"/>
                <a:ea typeface="Montserrat"/>
                <a:cs typeface="Montserrat"/>
                <a:sym typeface="Montserrat"/>
              </a:rPr>
              <a:t>no sea lo más recomendable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 para proyectos grandes o muy importantes, ya que </a:t>
            </a:r>
            <a:r>
              <a:rPr b="1" lang="es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no podemos saber si esos enlaces estarán siempre activos y funcionando correctamente</a:t>
            </a:r>
            <a:r>
              <a:rPr b="1" lang="es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100" y="2009500"/>
            <a:ext cx="3388027" cy="178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Descarga de archivos compilados.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432025" y="2116625"/>
            <a:ext cx="83400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Nos dirigimos a: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https://getbootstrap.com/docs/5.2/getting-started/download/</a:t>
            </a:r>
            <a:r>
              <a:rPr lang="es" sz="1500"/>
              <a:t> y </a:t>
            </a:r>
            <a:r>
              <a:rPr lang="es" sz="1500">
                <a:highlight>
                  <a:srgbClr val="F8C823"/>
                </a:highlight>
              </a:rPr>
              <a:t>bajamos el </a:t>
            </a:r>
            <a:r>
              <a:rPr lang="es" sz="1500">
                <a:highlight>
                  <a:srgbClr val="F8C823"/>
                </a:highlight>
              </a:rPr>
              <a:t>comprimido</a:t>
            </a:r>
            <a:r>
              <a:rPr lang="es" sz="1500"/>
              <a:t>.</a:t>
            </a:r>
            <a:endParaRPr sz="1500"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25" y="2951425"/>
            <a:ext cx="5115575" cy="15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432025" y="1170125"/>
            <a:ext cx="82800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Consiste en </a:t>
            </a:r>
            <a:r>
              <a:rPr b="1" lang="es" sz="1500"/>
              <a:t>descargar</a:t>
            </a:r>
            <a:r>
              <a:rPr lang="es" sz="1500"/>
              <a:t> el </a:t>
            </a:r>
            <a:r>
              <a:rPr lang="es" sz="1500">
                <a:solidFill>
                  <a:srgbClr val="377BC7"/>
                </a:solidFill>
              </a:rPr>
              <a:t>código fuente de bootstrap</a:t>
            </a:r>
            <a:r>
              <a:rPr lang="es" sz="1500"/>
              <a:t> desde su sitio oficial y </a:t>
            </a:r>
            <a:r>
              <a:rPr lang="es" sz="1500">
                <a:solidFill>
                  <a:srgbClr val="F9F9F9"/>
                </a:solidFill>
                <a:highlight>
                  <a:srgbClr val="E15BBA"/>
                </a:highlight>
              </a:rPr>
              <a:t>linkearlo</a:t>
            </a:r>
            <a:r>
              <a:rPr lang="es" sz="1500"/>
              <a:t> a </a:t>
            </a:r>
            <a:r>
              <a:rPr b="1" lang="es" sz="1500">
                <a:solidFill>
                  <a:srgbClr val="7685E6"/>
                </a:solidFill>
              </a:rPr>
              <a:t>nuestro sitio</a:t>
            </a:r>
            <a:r>
              <a:rPr lang="es" sz="1500"/>
              <a:t> como una </a:t>
            </a:r>
            <a:r>
              <a:rPr lang="es" sz="1500" u="sng"/>
              <a:t>hoja de estilos</a:t>
            </a:r>
            <a:r>
              <a:rPr lang="es" sz="1500"/>
              <a:t> CSS y </a:t>
            </a:r>
            <a:r>
              <a:rPr lang="es" sz="1500" u="sng"/>
              <a:t>scripts</a:t>
            </a:r>
            <a:r>
              <a:rPr lang="es" sz="1500"/>
              <a:t> Javascript </a:t>
            </a:r>
            <a:r>
              <a:rPr lang="es" sz="1500" u="sng"/>
              <a:t>más de nuestro proyecto</a:t>
            </a:r>
            <a:r>
              <a:rPr lang="es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Descarga de archivos compilados.</a:t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432025" y="1170125"/>
            <a:ext cx="82800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/>
              <a:t>El </a:t>
            </a:r>
            <a:r>
              <a:rPr lang="es" sz="1500" u="sng"/>
              <a:t>paquete de descarga</a:t>
            </a:r>
            <a:r>
              <a:rPr lang="es" sz="1500"/>
              <a:t> trae </a:t>
            </a:r>
            <a:r>
              <a:rPr lang="es" sz="1500">
                <a:solidFill>
                  <a:srgbClr val="F9F9F9"/>
                </a:solidFill>
                <a:highlight>
                  <a:srgbClr val="7685E6"/>
                </a:highlight>
              </a:rPr>
              <a:t>múltiples</a:t>
            </a:r>
            <a:r>
              <a:rPr lang="es" sz="1500"/>
              <a:t> archivos según lo que necesitemos o deseemos usar, sin embargo en este caso </a:t>
            </a:r>
            <a:r>
              <a:rPr b="1" i="1" lang="es" sz="1500"/>
              <a:t>usaremos</a:t>
            </a:r>
            <a:r>
              <a:rPr lang="es" sz="1500"/>
              <a:t> el aquellos con todo </a:t>
            </a:r>
            <a:r>
              <a:rPr lang="es" sz="1500">
                <a:solidFill>
                  <a:srgbClr val="F9F9F9"/>
                </a:solidFill>
                <a:highlight>
                  <a:srgbClr val="E15BBA"/>
                </a:highlight>
              </a:rPr>
              <a:t>el código</a:t>
            </a:r>
            <a:r>
              <a:rPr lang="es" sz="1500"/>
              <a:t> de bootstrap </a:t>
            </a:r>
            <a:r>
              <a:rPr lang="es" sz="1500">
                <a:highlight>
                  <a:srgbClr val="F8C823"/>
                </a:highlight>
              </a:rPr>
              <a:t>minificado para que pese menos</a:t>
            </a:r>
            <a:r>
              <a:rPr lang="es" sz="1500"/>
              <a:t>. </a:t>
            </a:r>
            <a:endParaRPr sz="1500"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00" y="2066540"/>
            <a:ext cx="7108574" cy="2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490250" y="450150"/>
            <a:ext cx="8061000" cy="22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que tenemos Bootstrap instalado, empecemos…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2677700"/>
            <a:ext cx="38100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Containe</a:t>
            </a:r>
            <a:r>
              <a:rPr lang="es"/>
              <a:t>r</a:t>
            </a:r>
            <a:endParaRPr sz="4200"/>
          </a:p>
        </p:txBody>
      </p:sp>
      <p:sp>
        <p:nvSpPr>
          <p:cNvPr id="263" name="Google Shape;263;p31"/>
          <p:cNvSpPr txBox="1"/>
          <p:nvPr>
            <p:ph idx="1" type="subTitle"/>
          </p:nvPr>
        </p:nvSpPr>
        <p:spPr>
          <a:xfrm>
            <a:off x="550375" y="2191650"/>
            <a:ext cx="8043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Es una </a:t>
            </a:r>
            <a:r>
              <a:rPr b="1" i="1" lang="es" sz="2000">
                <a:latin typeface="Montserrat"/>
                <a:ea typeface="Montserrat"/>
                <a:cs typeface="Montserrat"/>
                <a:sym typeface="Montserrat"/>
              </a:rPr>
              <a:t>clase predefinida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por bootstrap que nos </a:t>
            </a:r>
            <a:r>
              <a:rPr b="1" lang="es" sz="20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ayudará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es" sz="20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manejar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ancho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 de nuestras cajas.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</a:t>
            </a:r>
            <a:r>
              <a:rPr lang="es">
                <a:solidFill>
                  <a:srgbClr val="F8C823"/>
                </a:solidFill>
              </a:rPr>
              <a:t>.container</a:t>
            </a:r>
            <a:endParaRPr>
              <a:solidFill>
                <a:srgbClr val="F8C823"/>
              </a:solidFill>
            </a:endParaRPr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334164" y="1669975"/>
            <a:ext cx="41355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le </a:t>
            </a:r>
            <a:r>
              <a:rPr lang="es">
                <a:solidFill>
                  <a:srgbClr val="E15BBA"/>
                </a:solidFill>
              </a:rPr>
              <a:t>aplica</a:t>
            </a:r>
            <a:r>
              <a:rPr lang="es"/>
              <a:t> principalmente a </a:t>
            </a:r>
            <a:r>
              <a:rPr lang="es">
                <a:solidFill>
                  <a:srgbClr val="377BC7"/>
                </a:solidFill>
              </a:rPr>
              <a:t>elementos contenedores</a:t>
            </a:r>
            <a:r>
              <a:rPr lang="es"/>
              <a:t> y según la clase </a:t>
            </a:r>
            <a:r>
              <a:rPr b="1" lang="es"/>
              <a:t>.container</a:t>
            </a:r>
            <a:r>
              <a:rPr lang="es"/>
              <a:t> que seleccionemos vamos a </a:t>
            </a:r>
            <a:r>
              <a:rPr lang="es" u="sng"/>
              <a:t>obtener distintos resultados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7685E6"/>
                </a:solidFill>
              </a:rPr>
              <a:t>L</a:t>
            </a:r>
            <a:r>
              <a:rPr b="1" lang="es">
                <a:solidFill>
                  <a:srgbClr val="7685E6"/>
                </a:solidFill>
              </a:rPr>
              <a:t>o que ocurre</a:t>
            </a:r>
            <a:r>
              <a:rPr lang="es"/>
              <a:t> es que a ese elemento </a:t>
            </a:r>
            <a:r>
              <a:rPr b="1" lang="es"/>
              <a:t>se</a:t>
            </a:r>
            <a:r>
              <a:rPr lang="es"/>
              <a:t> le </a:t>
            </a:r>
            <a:r>
              <a:rPr lang="es" u="sng"/>
              <a:t>aplica un ​ancho​ y un ​padding​ determinado</a:t>
            </a:r>
            <a:r>
              <a:rPr lang="es"/>
              <a:t> y además </a:t>
            </a:r>
            <a:r>
              <a:rPr lang="es">
                <a:highlight>
                  <a:srgbClr val="F8C823"/>
                </a:highlight>
              </a:rPr>
              <a:t>se coloca en el centro ​de la página web</a:t>
            </a:r>
            <a:r>
              <a:rPr lang="es"/>
              <a:t>.</a:t>
            </a:r>
            <a:endParaRPr/>
          </a:p>
        </p:txBody>
      </p:sp>
      <p:sp>
        <p:nvSpPr>
          <p:cNvPr id="270" name="Google Shape;270;p32"/>
          <p:cNvSpPr txBox="1"/>
          <p:nvPr>
            <p:ph idx="2" type="body"/>
          </p:nvPr>
        </p:nvSpPr>
        <p:spPr>
          <a:xfrm>
            <a:off x="4832400" y="1438375"/>
            <a:ext cx="39999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Bootstrap viene con </a:t>
            </a:r>
            <a:r>
              <a:rPr lang="es" u="sng"/>
              <a:t>tres contenedores diferentes</a:t>
            </a:r>
            <a:r>
              <a:rPr lang="es"/>
              <a:t>: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.container</a:t>
            </a:r>
            <a:r>
              <a:rPr lang="es">
                <a:highlight>
                  <a:schemeClr val="accent4"/>
                </a:highlight>
              </a:rPr>
              <a:t>:</a:t>
            </a:r>
            <a:r>
              <a:rPr lang="es"/>
              <a:t> que establece un ​max-width ​en todos los breakpoints responsive.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.container-fluid:</a:t>
            </a:r>
            <a:r>
              <a:rPr lang="es"/>
              <a:t> que establece un ​width: 100%​ en todos los breakpoints.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.container-{breakpoint}:</a:t>
            </a:r>
            <a:r>
              <a:rPr lang="es"/>
              <a:t> que tiene un ​width: 100% ​hasta el breakpoint especificado.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</a:t>
            </a:r>
            <a:r>
              <a:rPr lang="es">
                <a:solidFill>
                  <a:srgbClr val="F8C823"/>
                </a:solidFill>
              </a:rPr>
              <a:t>.container</a:t>
            </a:r>
            <a:endParaRPr>
              <a:solidFill>
                <a:srgbClr val="F8C823"/>
              </a:solidFill>
            </a:endParaRPr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11700" y="1450225"/>
            <a:ext cx="41451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rgbClr val="F8C823"/>
                </a:highlight>
              </a:rPr>
              <a:t>“container-fluid”</a:t>
            </a:r>
            <a:r>
              <a:rPr lang="es" sz="1800"/>
              <a:t> ocupa el 100% del tamaño disponible de la pantalla.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800">
                <a:highlight>
                  <a:srgbClr val="F8C823"/>
                </a:highlight>
              </a:rPr>
              <a:t>“container”</a:t>
            </a:r>
            <a:r>
              <a:rPr lang="es" sz="1800"/>
              <a:t> establece un ​max-width, genera un margen tanto a la izquierda como a la derecha y también se centra.</a:t>
            </a:r>
            <a:endParaRPr sz="1800"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3025" y="1068662"/>
            <a:ext cx="2422000" cy="35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8C823"/>
                </a:solidFill>
              </a:rPr>
              <a:t>.container-{breakpoint}</a:t>
            </a:r>
            <a:endParaRPr>
              <a:solidFill>
                <a:srgbClr val="F8C823"/>
              </a:solidFill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75" y="1308200"/>
            <a:ext cx="7296650" cy="3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 sz="4200"/>
          </a:p>
        </p:txBody>
      </p:sp>
      <p:sp>
        <p:nvSpPr>
          <p:cNvPr id="289" name="Google Shape;289;p35"/>
          <p:cNvSpPr txBox="1"/>
          <p:nvPr>
            <p:ph idx="1" type="subTitle"/>
          </p:nvPr>
        </p:nvSpPr>
        <p:spPr>
          <a:xfrm>
            <a:off x="550375" y="1783900"/>
            <a:ext cx="8043300" cy="23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Bootstrap </a:t>
            </a:r>
            <a:r>
              <a:rPr lang="es" sz="20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incluye su propia solución a los diseños responsive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 Esta 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característica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es una de las que hizo que </a:t>
            </a: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sea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uno de los Frameworks </a:t>
            </a:r>
            <a:r>
              <a:rPr lang="es" sz="2000" u="sng">
                <a:latin typeface="Montserrat"/>
                <a:ea typeface="Montserrat"/>
                <a:cs typeface="Montserrat"/>
                <a:sym typeface="Montserrat"/>
              </a:rPr>
              <a:t>más famosos y utilizados de CSS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basa en un </a:t>
            </a:r>
            <a:r>
              <a:rPr b="1" lang="es" sz="2000">
                <a:solidFill>
                  <a:srgbClr val="F9F9F9"/>
                </a:solidFill>
                <a:highlight>
                  <a:srgbClr val="7685E6"/>
                </a:highlight>
                <a:latin typeface="Montserrat"/>
                <a:ea typeface="Montserrat"/>
                <a:cs typeface="Montserrat"/>
                <a:sym typeface="Montserrat"/>
              </a:rPr>
              <a:t>sistema de columnas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que se </a:t>
            </a:r>
            <a:r>
              <a:rPr lang="es" sz="2000" u="sng">
                <a:latin typeface="Montserrat"/>
                <a:ea typeface="Montserrat"/>
                <a:cs typeface="Montserrat"/>
                <a:sym typeface="Montserrat"/>
              </a:rPr>
              <a:t>ajustan dinámicamente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frente a los </a:t>
            </a:r>
            <a:r>
              <a:rPr lang="es" sz="20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distintos tamaños de pantalla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423313" y="1257100"/>
            <a:ext cx="82800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sistema de grillas</a:t>
            </a:r>
            <a:r>
              <a:rPr lang="es"/>
              <a:t> de Bootstrap </a:t>
            </a:r>
            <a:r>
              <a:rPr b="1" lang="es">
                <a:solidFill>
                  <a:srgbClr val="FF8B39"/>
                </a:solidFill>
              </a:rPr>
              <a:t>divide</a:t>
            </a:r>
            <a:r>
              <a:rPr lang="es"/>
              <a:t> nuestras cajas </a:t>
            </a:r>
            <a:r>
              <a:rPr lang="es" u="sng"/>
              <a:t>en 12 columnas</a:t>
            </a:r>
            <a:r>
              <a:rPr lang="es"/>
              <a:t> que se utilizan </a:t>
            </a:r>
            <a:r>
              <a:rPr b="1" lang="es"/>
              <a:t>para repartir</a:t>
            </a:r>
            <a:r>
              <a:rPr lang="es"/>
              <a:t> los elementos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hijos de cada contenedor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eso se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utilizan</a:t>
            </a:r>
            <a:r>
              <a:rPr lang="es"/>
              <a:t> un </a:t>
            </a:r>
            <a:r>
              <a:rPr lang="es" u="sng"/>
              <a:t>conjunto de clases</a:t>
            </a:r>
            <a:r>
              <a:rPr lang="es"/>
              <a:t> que se </a:t>
            </a:r>
            <a:r>
              <a:rPr b="1" lang="es"/>
              <a:t>aplican</a:t>
            </a:r>
            <a:r>
              <a:rPr lang="es"/>
              <a:t> tanto 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padres</a:t>
            </a:r>
            <a:r>
              <a:rPr lang="es"/>
              <a:t> como a </a:t>
            </a:r>
            <a:r>
              <a:rPr lang="es">
                <a:highlight>
                  <a:srgbClr val="F8C823"/>
                </a:highlight>
              </a:rPr>
              <a:t>hijos</a:t>
            </a:r>
            <a:r>
              <a:rPr lang="es"/>
              <a:t>.</a:t>
            </a:r>
            <a:endParaRPr/>
          </a:p>
        </p:txBody>
      </p:sp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163" y="2714775"/>
            <a:ext cx="5336276" cy="19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423300" y="1276250"/>
            <a:ext cx="8280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Las </a:t>
            </a:r>
            <a:r>
              <a:rPr lang="es" u="sng"/>
              <a:t>clases a utilizar</a:t>
            </a:r>
            <a:r>
              <a:rPr lang="es"/>
              <a:t> son </a:t>
            </a:r>
            <a:r>
              <a:rPr b="1" lang="es"/>
              <a:t>.row</a:t>
            </a:r>
            <a:r>
              <a:rPr lang="es"/>
              <a:t> y </a:t>
            </a:r>
            <a:r>
              <a:rPr b="1" lang="es"/>
              <a:t>.col</a:t>
            </a:r>
            <a:r>
              <a:rPr lang="es"/>
              <a:t> solo que esta última se puede utilizar de diversas maneras.</a:t>
            </a:r>
            <a:endParaRPr/>
          </a:p>
        </p:txBody>
      </p:sp>
      <p:sp>
        <p:nvSpPr>
          <p:cNvPr id="302" name="Google Shape;302;p3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432025" y="2112525"/>
            <a:ext cx="42180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.row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Define un </a:t>
            </a:r>
            <a:r>
              <a:rPr lang="es" sz="18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contenedor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bajo el esquema </a:t>
            </a: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Grid System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es la clase que </a:t>
            </a:r>
            <a:r>
              <a:rPr lang="es" sz="18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habilita las 12 columnas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para distribuir sus elementos hijos.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71313"/>
            <a:ext cx="4189175" cy="244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310" name="Google Shape;310;p38"/>
          <p:cNvSpPr txBox="1"/>
          <p:nvPr/>
        </p:nvSpPr>
        <p:spPr>
          <a:xfrm>
            <a:off x="432025" y="1325600"/>
            <a:ext cx="40749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.col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Esta clase </a:t>
            </a:r>
            <a:r>
              <a:rPr lang="es" sz="18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tiene diversas variantes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18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puede utilizarse más de una vez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 un mismo elemento.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 la usamos </a:t>
            </a:r>
            <a:r>
              <a:rPr b="1" lang="es" sz="18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sola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entonces le </a:t>
            </a:r>
            <a:r>
              <a:rPr lang="es" sz="18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indica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al elemento que tiene que </a:t>
            </a:r>
            <a:r>
              <a:rPr lang="es" sz="18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ubicarse en fila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s" sz="1800">
                <a:solidFill>
                  <a:srgbClr val="F9F9F9"/>
                </a:solidFill>
                <a:highlight>
                  <a:srgbClr val="FF8B39"/>
                </a:highlight>
                <a:latin typeface="Montserrat"/>
                <a:ea typeface="Montserrat"/>
                <a:cs typeface="Montserrat"/>
                <a:sym typeface="Montserrat"/>
              </a:rPr>
              <a:t>repartir las columnas uniformemente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junto con los demás elementos de clase .</a:t>
            </a: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55050"/>
            <a:ext cx="4332275" cy="243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4977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800">
                <a:solidFill>
                  <a:schemeClr val="dk2"/>
                </a:solidFill>
              </a:rPr>
              <a:t>Por otra parte, </a:t>
            </a:r>
            <a:r>
              <a:rPr b="0" lang="es" sz="1800" u="sng">
                <a:solidFill>
                  <a:schemeClr val="dk2"/>
                </a:solidFill>
              </a:rPr>
              <a:t>podemos agregarle</a:t>
            </a:r>
            <a:r>
              <a:rPr b="0" lang="es" sz="1800">
                <a:solidFill>
                  <a:schemeClr val="dk2"/>
                </a:solidFill>
              </a:rPr>
              <a:t> un </a:t>
            </a:r>
            <a:r>
              <a:rPr lang="es" sz="1800">
                <a:solidFill>
                  <a:schemeClr val="dk2"/>
                </a:solidFill>
              </a:rPr>
              <a:t>breakpoint</a:t>
            </a:r>
            <a:r>
              <a:rPr b="0" lang="es" sz="1800">
                <a:solidFill>
                  <a:schemeClr val="dk2"/>
                </a:solidFill>
              </a:rPr>
              <a:t> de pantalla </a:t>
            </a:r>
            <a:r>
              <a:rPr b="0" lang="es" sz="1800">
                <a:solidFill>
                  <a:srgbClr val="F9F9F9"/>
                </a:solidFill>
                <a:highlight>
                  <a:srgbClr val="7685E6"/>
                </a:highlight>
              </a:rPr>
              <a:t>y</a:t>
            </a:r>
            <a:r>
              <a:rPr b="0" lang="es" sz="1800">
                <a:solidFill>
                  <a:schemeClr val="dk2"/>
                </a:solidFill>
              </a:rPr>
              <a:t> la </a:t>
            </a:r>
            <a:r>
              <a:rPr b="0" lang="es" sz="1800">
                <a:solidFill>
                  <a:srgbClr val="F9F9F9"/>
                </a:solidFill>
                <a:highlight>
                  <a:srgbClr val="E15BBA"/>
                </a:highlight>
              </a:rPr>
              <a:t>cantidad de columnas</a:t>
            </a:r>
            <a:r>
              <a:rPr b="0" lang="es" sz="1800">
                <a:solidFill>
                  <a:schemeClr val="dk2"/>
                </a:solidFill>
              </a:rPr>
              <a:t>. Esto nos </a:t>
            </a:r>
            <a:r>
              <a:rPr b="0" lang="es" sz="1800">
                <a:solidFill>
                  <a:srgbClr val="F9F9F9"/>
                </a:solidFill>
                <a:highlight>
                  <a:srgbClr val="FF8B39"/>
                </a:highlight>
              </a:rPr>
              <a:t>permite decidir cuántas columnas queremos que ocupen nuestras cajas</a:t>
            </a:r>
            <a:r>
              <a:rPr b="0" lang="es" sz="1800">
                <a:solidFill>
                  <a:schemeClr val="dk2"/>
                </a:solidFill>
              </a:rPr>
              <a:t> dependiendo el tamaño de la pantalla, generando </a:t>
            </a:r>
            <a:r>
              <a:rPr b="0" i="1" lang="es" sz="1800" u="sng">
                <a:solidFill>
                  <a:schemeClr val="dk2"/>
                </a:solidFill>
              </a:rPr>
              <a:t>diseños adaptativos y muy dinámicos</a:t>
            </a:r>
            <a:r>
              <a:rPr b="0" lang="es" sz="1800">
                <a:solidFill>
                  <a:schemeClr val="dk2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Breakpoints</a:t>
            </a:r>
            <a:endParaRPr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311700" y="1152475"/>
            <a:ext cx="82083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los </a:t>
            </a:r>
            <a:r>
              <a:rPr lang="es">
                <a:highlight>
                  <a:srgbClr val="F8C823"/>
                </a:highlight>
              </a:rPr>
              <a:t>puntos de quiebre</a:t>
            </a:r>
            <a:r>
              <a:rPr lang="es"/>
              <a:t> (media quer</a:t>
            </a:r>
            <a:r>
              <a:rPr lang="es"/>
              <a:t>ies</a:t>
            </a:r>
            <a:r>
              <a:rPr lang="es"/>
              <a:t>) </a:t>
            </a:r>
            <a:r>
              <a:rPr lang="es" u="sng"/>
              <a:t>usadas por bootstrap</a:t>
            </a:r>
            <a:r>
              <a:rPr lang="es"/>
              <a:t> para distribuir sus diseños. Estos </a:t>
            </a:r>
            <a:r>
              <a:rPr b="1" lang="es">
                <a:solidFill>
                  <a:srgbClr val="7685E6"/>
                </a:solidFill>
              </a:rPr>
              <a:t>se aplican en diversas</a:t>
            </a:r>
            <a:r>
              <a:rPr lang="es"/>
              <a:t> clases pero como </a:t>
            </a:r>
            <a:r>
              <a:rPr lang="es"/>
              <a:t>mencionamos</a:t>
            </a:r>
            <a:r>
              <a:rPr lang="es"/>
              <a:t> recién, el caso más conocido es para el </a:t>
            </a:r>
            <a:r>
              <a:rPr b="1" lang="es"/>
              <a:t>Grid System</a:t>
            </a:r>
            <a:r>
              <a:rPr lang="es"/>
              <a:t>. 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5" y="2079231"/>
            <a:ext cx="6471700" cy="23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4902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800">
                <a:solidFill>
                  <a:schemeClr val="dk2"/>
                </a:solidFill>
              </a:rPr>
              <a:t>Veamos cómo </a:t>
            </a:r>
            <a:r>
              <a:rPr i="1" lang="es" sz="1800">
                <a:solidFill>
                  <a:srgbClr val="E15BBA"/>
                </a:solidFill>
              </a:rPr>
              <a:t>aprovechamos</a:t>
            </a:r>
            <a:r>
              <a:rPr i="1" lang="es" sz="1800">
                <a:solidFill>
                  <a:schemeClr val="dk2"/>
                </a:solidFill>
              </a:rPr>
              <a:t> los </a:t>
            </a:r>
            <a:r>
              <a:rPr i="1" lang="es" sz="1800">
                <a:solidFill>
                  <a:srgbClr val="FF8B39"/>
                </a:solidFill>
              </a:rPr>
              <a:t>breakpoints</a:t>
            </a:r>
            <a:r>
              <a:rPr i="1" lang="es" sz="1800">
                <a:solidFill>
                  <a:schemeClr val="dk2"/>
                </a:solidFill>
              </a:rPr>
              <a:t> para crear </a:t>
            </a:r>
            <a:r>
              <a:rPr i="1" lang="es" sz="1800">
                <a:solidFill>
                  <a:srgbClr val="377BC7"/>
                </a:solidFill>
              </a:rPr>
              <a:t>distintos</a:t>
            </a:r>
            <a:r>
              <a:rPr i="1" lang="es" sz="1800">
                <a:solidFill>
                  <a:schemeClr val="dk2"/>
                </a:solidFill>
              </a:rPr>
              <a:t> layouts con las </a:t>
            </a:r>
            <a:r>
              <a:rPr i="1" lang="es" sz="1800">
                <a:solidFill>
                  <a:srgbClr val="F9F9F9"/>
                </a:solidFill>
              </a:rPr>
              <a:t>mismas</a:t>
            </a:r>
            <a:r>
              <a:rPr i="1" lang="es" sz="1800">
                <a:solidFill>
                  <a:schemeClr val="dk2"/>
                </a:solidFill>
              </a:rPr>
              <a:t> cajas.</a:t>
            </a:r>
            <a:endParaRPr i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System</a:t>
            </a:r>
            <a:endParaRPr/>
          </a:p>
        </p:txBody>
      </p:sp>
      <p:sp>
        <p:nvSpPr>
          <p:cNvPr id="334" name="Google Shape;334;p42"/>
          <p:cNvSpPr txBox="1"/>
          <p:nvPr/>
        </p:nvSpPr>
        <p:spPr>
          <a:xfrm>
            <a:off x="432025" y="1325600"/>
            <a:ext cx="82800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Primero </a:t>
            </a:r>
            <a:r>
              <a:rPr lang="es" sz="18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elegimos el breakpoint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18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la cantidad de columnas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que deseamos que ocupe nuestro componente. Luego le </a:t>
            </a:r>
            <a:r>
              <a:rPr b="1" lang="es" sz="18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aplicamos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la clase </a:t>
            </a:r>
            <a:r>
              <a:rPr b="1"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.col-{bkp}-{cols}</a:t>
            </a:r>
            <a:r>
              <a:rPr lang="e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b="6908" l="1255" r="1440" t="10746"/>
          <a:stretch/>
        </p:blipFill>
        <p:spPr>
          <a:xfrm>
            <a:off x="1385113" y="2389100"/>
            <a:ext cx="6356375" cy="22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490250" y="450150"/>
            <a:ext cx="80610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Así se obtiene un diseño responsive con tan solo un par de clases</a:t>
            </a:r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388" y="2711250"/>
            <a:ext cx="4347225" cy="18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Components</a:t>
            </a:r>
            <a:endParaRPr/>
          </a:p>
        </p:txBody>
      </p:sp>
      <p:sp>
        <p:nvSpPr>
          <p:cNvPr id="347" name="Google Shape;347;p44"/>
          <p:cNvSpPr txBox="1"/>
          <p:nvPr>
            <p:ph idx="1" type="subTitle"/>
          </p:nvPr>
        </p:nvSpPr>
        <p:spPr>
          <a:xfrm>
            <a:off x="550375" y="1676475"/>
            <a:ext cx="84561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de las </a:t>
            </a:r>
            <a:r>
              <a:rPr b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grandes ventajas</a:t>
            </a:r>
            <a:r>
              <a:rPr lang="es"/>
              <a:t> de este framework es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pone a disposición</a:t>
            </a:r>
            <a:r>
              <a:rPr lang="es"/>
              <a:t> una lista de </a:t>
            </a:r>
            <a:r>
              <a:rPr lang="es">
                <a:highlight>
                  <a:srgbClr val="F9F9F9"/>
                </a:highlight>
              </a:rPr>
              <a:t>más de 20 componentes</a:t>
            </a:r>
            <a:r>
              <a:rPr lang="es"/>
              <a:t> prediseñados con </a:t>
            </a:r>
            <a:r>
              <a:rPr lang="es" u="sng"/>
              <a:t>comportamientos propios</a:t>
            </a:r>
            <a:r>
              <a:rPr lang="es"/>
              <a:t> como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modales interactivos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tooltips</a:t>
            </a:r>
            <a:r>
              <a:rPr lang="es"/>
              <a:t>,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menús de navegación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botones desplegables</a:t>
            </a:r>
            <a:r>
              <a:rPr lang="es"/>
              <a:t>, entre otros.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Vamos a conocerlos...</a:t>
            </a:r>
            <a:endParaRPr b="1" sz="2000">
              <a:solidFill>
                <a:srgbClr val="E15B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Bootstrap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Frameworks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Instalación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Containers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Grilla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Clases y Predefinidos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</a:rPr>
              <a:t>      Componentes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10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11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09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Avanzado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Diseño Responsive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Viewport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Mobile First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Media Queries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Breakpoint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79847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3439850" y="303703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GRID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Grid Layout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44154" y="258126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44154" y="281701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0" y="304093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260560" y="258128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260560" y="281346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9850" y="32606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9850" y="34842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9850" y="37078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6260550" y="303048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6260546" y="326157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 rot="5400000">
            <a:off x="6260546" y="349265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Buttons</a:t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311700" y="1170125"/>
            <a:ext cx="82800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 una </a:t>
            </a:r>
            <a:r>
              <a:rPr lang="es" u="sng"/>
              <a:t>simple línea HTML</a:t>
            </a:r>
            <a:r>
              <a:rPr lang="es"/>
              <a:t> obtenemos </a:t>
            </a:r>
            <a:r>
              <a:rPr b="1" lang="es">
                <a:solidFill>
                  <a:srgbClr val="377BC7"/>
                </a:solidFill>
              </a:rPr>
              <a:t>botones</a:t>
            </a:r>
            <a:r>
              <a:rPr lang="es"/>
              <a:t> de formulario </a:t>
            </a:r>
            <a:r>
              <a:rPr lang="es">
                <a:highlight>
                  <a:srgbClr val="F8C823"/>
                </a:highlight>
              </a:rPr>
              <a:t>muy estéticos</a:t>
            </a:r>
            <a:r>
              <a:rPr lang="es"/>
              <a:t> y en </a:t>
            </a:r>
            <a:r>
              <a:rPr b="1" lang="es"/>
              <a:t>distintos colores</a:t>
            </a:r>
            <a:r>
              <a:rPr lang="es"/>
              <a:t> para cada ocasión:</a:t>
            </a: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573" y="2001550"/>
            <a:ext cx="4962250" cy="18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538" y="3861575"/>
            <a:ext cx="6802925" cy="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Cards</a:t>
            </a:r>
            <a:endParaRPr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311700" y="1170125"/>
            <a:ext cx="82800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</a:t>
            </a:r>
            <a:r>
              <a:rPr b="1" lang="es"/>
              <a:t>set de tarjetas</a:t>
            </a:r>
            <a:r>
              <a:rPr lang="es"/>
              <a:t> prediseñadas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multiuso</a:t>
            </a:r>
            <a:r>
              <a:rPr lang="es"/>
              <a:t>. Son </a:t>
            </a:r>
            <a:r>
              <a:rPr lang="es" u="sng"/>
              <a:t>útiles para productos, entradas de blog, mensajes</a:t>
            </a:r>
            <a:r>
              <a:rPr lang="es"/>
              <a:t> y mucho más.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Para usarlas</a:t>
            </a:r>
            <a:r>
              <a:rPr lang="es"/>
              <a:t>, simplemente </a:t>
            </a:r>
            <a:r>
              <a:rPr lang="es">
                <a:highlight>
                  <a:srgbClr val="F8C823"/>
                </a:highlight>
              </a:rPr>
              <a:t>buscamos la que se ajuste a nuestra necesidad</a:t>
            </a:r>
            <a:r>
              <a:rPr lang="es"/>
              <a:t>, </a:t>
            </a:r>
            <a:r>
              <a:rPr b="1" i="1" lang="es"/>
              <a:t>copiamos el código HTML</a:t>
            </a:r>
            <a:r>
              <a:rPr lang="es"/>
              <a:t> suministrado por Bootstrap y </a:t>
            </a:r>
            <a:r>
              <a:rPr b="1" lang="es">
                <a:solidFill>
                  <a:srgbClr val="E15BBA"/>
                </a:solidFill>
              </a:rPr>
              <a:t>lo pegamos en nuestro proyecto</a:t>
            </a:r>
            <a:r>
              <a:rPr lang="es"/>
              <a:t>.</a:t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2770838"/>
            <a:ext cx="5530150" cy="12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775" y="2346150"/>
            <a:ext cx="1698725" cy="21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311700" y="1170125"/>
            <a:ext cx="82800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8C823"/>
                </a:highlight>
              </a:rPr>
              <a:t>Uno de los componentes más utilizados de Bootstrap.</a:t>
            </a:r>
            <a:endParaRPr>
              <a:highlight>
                <a:srgbClr val="F8C82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Simplemente </a:t>
            </a:r>
            <a:r>
              <a:rPr b="1" lang="es"/>
              <a:t>copiamos el código</a:t>
            </a:r>
            <a:r>
              <a:rPr lang="es"/>
              <a:t> y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tenemos a disposición un carousel de imágenes</a:t>
            </a:r>
            <a:r>
              <a:rPr lang="es"/>
              <a:t> para nuestro proyecto, además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cuenta con diferentes variantes</a:t>
            </a:r>
            <a:r>
              <a:rPr lang="es"/>
              <a:t> para cada caso.</a:t>
            </a:r>
            <a:endParaRPr/>
          </a:p>
        </p:txBody>
      </p:sp>
      <p:sp>
        <p:nvSpPr>
          <p:cNvPr id="369" name="Google Shape;369;p4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Carousel</a:t>
            </a:r>
            <a:endParaRPr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50" y="2419563"/>
            <a:ext cx="3652051" cy="19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00" y="2141225"/>
            <a:ext cx="3456675" cy="25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Navbar</a:t>
            </a:r>
            <a:endParaRPr/>
          </a:p>
        </p:txBody>
      </p:sp>
      <p:sp>
        <p:nvSpPr>
          <p:cNvPr id="377" name="Google Shape;377;p48"/>
          <p:cNvSpPr txBox="1"/>
          <p:nvPr>
            <p:ph idx="1" type="body"/>
          </p:nvPr>
        </p:nvSpPr>
        <p:spPr>
          <a:xfrm>
            <a:off x="311700" y="1170125"/>
            <a:ext cx="82800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Este componente es ideal para tener una barra de navegación responsive.</a:t>
            </a:r>
            <a:endParaRPr>
              <a:solidFill>
                <a:srgbClr val="F9F9F9"/>
              </a:solidFill>
              <a:highlight>
                <a:srgbClr val="E15BBA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La ventaja es que </a:t>
            </a:r>
            <a:r>
              <a:rPr lang="es">
                <a:highlight>
                  <a:srgbClr val="F8C823"/>
                </a:highlight>
              </a:rPr>
              <a:t>para tamaños de pantalla</a:t>
            </a:r>
            <a:r>
              <a:rPr lang="es"/>
              <a:t> pequeños </a:t>
            </a:r>
            <a:r>
              <a:rPr lang="es" u="sng"/>
              <a:t>trae</a:t>
            </a:r>
            <a:r>
              <a:rPr lang="es"/>
              <a:t> integrado un </a:t>
            </a:r>
            <a:r>
              <a:rPr b="1" lang="es"/>
              <a:t>menú hamburguesa</a:t>
            </a:r>
            <a:r>
              <a:rPr lang="es"/>
              <a:t> que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esconde nuestros enlaces</a:t>
            </a:r>
            <a:r>
              <a:rPr lang="es"/>
              <a:t> y los </a:t>
            </a:r>
            <a:r>
              <a:rPr b="1" lang="es">
                <a:solidFill>
                  <a:srgbClr val="FF8B39"/>
                </a:solidFill>
              </a:rPr>
              <a:t>despliega al hacer click</a:t>
            </a:r>
            <a:r>
              <a:rPr lang="es"/>
              <a:t> en el ícono.</a:t>
            </a:r>
            <a:endParaRPr/>
          </a:p>
        </p:txBody>
      </p:sp>
      <p:pic>
        <p:nvPicPr>
          <p:cNvPr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22720" t="0"/>
          <a:stretch/>
        </p:blipFill>
        <p:spPr>
          <a:xfrm>
            <a:off x="356625" y="2753613"/>
            <a:ext cx="3741375" cy="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400" y="2301125"/>
            <a:ext cx="4453651" cy="19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75" y="3396751"/>
            <a:ext cx="3741375" cy="3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Tooltips</a:t>
            </a:r>
            <a:endParaRPr/>
          </a:p>
        </p:txBody>
      </p:sp>
      <p:sp>
        <p:nvSpPr>
          <p:cNvPr id="386" name="Google Shape;386;p49"/>
          <p:cNvSpPr txBox="1"/>
          <p:nvPr>
            <p:ph idx="1" type="body"/>
          </p:nvPr>
        </p:nvSpPr>
        <p:spPr>
          <a:xfrm>
            <a:off x="311700" y="1170125"/>
            <a:ext cx="8280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highlight>
                  <a:srgbClr val="FFFFFF"/>
                </a:highlight>
              </a:rPr>
              <a:t>Nos permite tener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mensajes que se despliegan</a:t>
            </a:r>
            <a:r>
              <a:rPr lang="es">
                <a:highlight>
                  <a:srgbClr val="FFFFFF"/>
                </a:highlight>
              </a:rPr>
              <a:t> al </a:t>
            </a:r>
            <a:r>
              <a:rPr b="1" lang="es">
                <a:solidFill>
                  <a:srgbClr val="E15BBA"/>
                </a:solidFill>
              </a:rPr>
              <a:t>pasar por encima de un elemento</a:t>
            </a:r>
            <a:r>
              <a:rPr lang="es">
                <a:highlight>
                  <a:srgbClr val="FFFFFF"/>
                </a:highlight>
              </a:rPr>
              <a:t> en particular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para dar más información</a:t>
            </a:r>
            <a:r>
              <a:rPr lang="es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87" name="Google Shape;3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75" y="2525850"/>
            <a:ext cx="23431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750" y="2425838"/>
            <a:ext cx="53911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Modals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311700" y="1170125"/>
            <a:ext cx="8280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highlight>
                  <a:srgbClr val="FFFFFF"/>
                </a:highlight>
              </a:rPr>
              <a:t>Este componente </a:t>
            </a:r>
            <a:r>
              <a:rPr b="1" lang="es">
                <a:highlight>
                  <a:srgbClr val="FFFFFF"/>
                </a:highlight>
              </a:rPr>
              <a:t>consiste</a:t>
            </a:r>
            <a:r>
              <a:rPr lang="es">
                <a:highlight>
                  <a:srgbClr val="FFFFFF"/>
                </a:highlight>
              </a:rPr>
              <a:t> en un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cuadro de diálogo</a:t>
            </a:r>
            <a:r>
              <a:rPr lang="es">
                <a:highlight>
                  <a:srgbClr val="FFFFFF"/>
                </a:highlight>
              </a:rPr>
              <a:t> o mensaje, </a:t>
            </a:r>
            <a:r>
              <a:rPr lang="es" u="sng">
                <a:highlight>
                  <a:srgbClr val="FFFFFF"/>
                </a:highlight>
              </a:rPr>
              <a:t>personalizado</a:t>
            </a:r>
            <a:r>
              <a:rPr lang="es">
                <a:highlight>
                  <a:srgbClr val="FFFFFF"/>
                </a:highlight>
              </a:rPr>
              <a:t> que </a:t>
            </a:r>
            <a:r>
              <a:rPr lang="es">
                <a:highlight>
                  <a:srgbClr val="F8C823"/>
                </a:highlight>
              </a:rPr>
              <a:t>se despliega mediante una acción</a:t>
            </a:r>
            <a:r>
              <a:rPr lang="es">
                <a:highlight>
                  <a:srgbClr val="FFFFFF"/>
                </a:highlight>
              </a:rPr>
              <a:t> concreta y </a:t>
            </a:r>
            <a:r>
              <a:rPr b="1" lang="es">
                <a:solidFill>
                  <a:srgbClr val="7685E6"/>
                </a:solidFill>
                <a:highlight>
                  <a:srgbClr val="FFFFFF"/>
                </a:highlight>
              </a:rPr>
              <a:t>opaca el fondo de la página</a:t>
            </a:r>
            <a:r>
              <a:rPr lang="es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25" y="2308675"/>
            <a:ext cx="4043599" cy="16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525" y="2050375"/>
            <a:ext cx="4118500" cy="2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BOOTSTRAP</a:t>
            </a:r>
            <a:endParaRPr/>
          </a:p>
        </p:txBody>
      </p:sp>
      <p:sp>
        <p:nvSpPr>
          <p:cNvPr id="180" name="Google Shape;180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Framework al rescate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371" y="1671963"/>
            <a:ext cx="2258324" cy="17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Antes de comenzar….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1" type="subTitle"/>
          </p:nvPr>
        </p:nvSpPr>
        <p:spPr>
          <a:xfrm>
            <a:off x="550375" y="2155775"/>
            <a:ext cx="46218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s"/>
              <a:t> de </a:t>
            </a: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herramientas, librerías, convenciones y buenas prácticas</a:t>
            </a:r>
            <a:r>
              <a:rPr lang="es"/>
              <a:t> que pretenden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encapsular</a:t>
            </a:r>
            <a:r>
              <a:rPr lang="es"/>
              <a:t> las </a:t>
            </a:r>
            <a:r>
              <a:rPr lang="es" u="sng"/>
              <a:t>tareas repetitivas </a:t>
            </a:r>
            <a:r>
              <a:rPr lang="es"/>
              <a:t>en </a:t>
            </a:r>
            <a:r>
              <a:rPr lang="es">
                <a:solidFill>
                  <a:srgbClr val="7685E6"/>
                </a:solidFill>
              </a:rPr>
              <a:t>módulos</a:t>
            </a:r>
            <a:r>
              <a:rPr lang="es"/>
              <a:t> genéricos fácilmente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reutilizables</a:t>
            </a:r>
            <a:r>
              <a:rPr lang="es"/>
              <a:t>.</a:t>
            </a:r>
            <a:endParaRPr i="1"/>
          </a:p>
        </p:txBody>
      </p:sp>
      <p:sp>
        <p:nvSpPr>
          <p:cNvPr id="192" name="Google Shape;192;p21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Framework?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025" y="1730488"/>
            <a:ext cx="3750799" cy="25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Frameworks CSS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432025" y="1212875"/>
            <a:ext cx="82800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Un </a:t>
            </a:r>
            <a:r>
              <a:rPr b="1" lang="es" sz="1500"/>
              <a:t>framework CSS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es un </a:t>
            </a:r>
            <a:r>
              <a:rPr lang="es" sz="1500">
                <a:highlight>
                  <a:srgbClr val="F8C82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conjunto de estilos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que permiten olvidarse del </a:t>
            </a:r>
            <a:r>
              <a:rPr lang="es" sz="1500" u="sng">
                <a:latin typeface="Montserrat Medium"/>
                <a:ea typeface="Montserrat Medium"/>
                <a:cs typeface="Montserrat Medium"/>
                <a:sym typeface="Montserrat Medium"/>
              </a:rPr>
              <a:t>código repetitivo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para </a:t>
            </a:r>
            <a:r>
              <a:rPr lang="es" sz="1500">
                <a:solidFill>
                  <a:srgbClr val="7685E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centrarse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en los </a:t>
            </a:r>
            <a:r>
              <a:rPr i="1" lang="es" sz="1500">
                <a:solidFill>
                  <a:srgbClr val="377BC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elementos únicos de cada diseño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en los que puede aportar valor.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Si bien </a:t>
            </a:r>
            <a:r>
              <a:rPr lang="es" sz="1500">
                <a:solidFill>
                  <a:srgbClr val="E15BB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existen muchos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s" sz="1500" u="sng">
                <a:latin typeface="Montserrat Medium"/>
                <a:ea typeface="Montserrat Medium"/>
                <a:cs typeface="Montserrat Medium"/>
                <a:sym typeface="Montserrat Medium"/>
              </a:rPr>
              <a:t>los más conocidos</a:t>
            </a:r>
            <a:r>
              <a:rPr lang="es" sz="1500">
                <a:latin typeface="Montserrat Medium"/>
                <a:ea typeface="Montserrat Medium"/>
                <a:cs typeface="Montserrat Medium"/>
                <a:sym typeface="Montserrat Medium"/>
              </a:rPr>
              <a:t> son: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50" y="3097925"/>
            <a:ext cx="1142625" cy="9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25634" l="3847" r="3875" t="22672"/>
          <a:stretch/>
        </p:blipFill>
        <p:spPr>
          <a:xfrm>
            <a:off x="2123663" y="3216950"/>
            <a:ext cx="2400675" cy="6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5">
            <a:alphaModFix/>
          </a:blip>
          <a:srcRect b="0" l="0" r="34413" t="0"/>
          <a:stretch/>
        </p:blipFill>
        <p:spPr>
          <a:xfrm>
            <a:off x="4740525" y="3021450"/>
            <a:ext cx="1394975" cy="1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688" y="2966709"/>
            <a:ext cx="1063450" cy="1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7">
            <a:alphaModFix/>
          </a:blip>
          <a:srcRect b="0" l="35268" r="35797" t="0"/>
          <a:stretch/>
        </p:blipFill>
        <p:spPr>
          <a:xfrm>
            <a:off x="7631325" y="2875025"/>
            <a:ext cx="836976" cy="135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idx="1" type="subTitle"/>
          </p:nvPr>
        </p:nvSpPr>
        <p:spPr>
          <a:xfrm>
            <a:off x="550375" y="1676475"/>
            <a:ext cx="8456100" cy="25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s un </a:t>
            </a:r>
            <a:r>
              <a:rPr b="1" lang="es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Framework CSS</a:t>
            </a:r>
            <a:r>
              <a:rPr lang="es"/>
              <a:t> que se añade en los proyectos para tener una serie de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estilos ya preparados para utilizar</a:t>
            </a:r>
            <a:r>
              <a:rPr lang="es"/>
              <a:t>. Incluye estilos para los </a:t>
            </a:r>
            <a:r>
              <a:rPr lang="es" u="sng"/>
              <a:t>elementos más comunes de una página web</a:t>
            </a:r>
            <a:r>
              <a:rPr lang="es"/>
              <a:t>, como por ejemplo,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botones</a:t>
            </a:r>
            <a:r>
              <a:rPr lang="es"/>
              <a:t>,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tarjetas</a:t>
            </a:r>
            <a:r>
              <a:rPr lang="es"/>
              <a:t>, </a:t>
            </a:r>
            <a:r>
              <a:rPr lang="es">
                <a:solidFill>
                  <a:srgbClr val="7685E6"/>
                </a:solidFill>
              </a:rPr>
              <a:t>navbars</a:t>
            </a:r>
            <a:r>
              <a:rPr lang="es"/>
              <a:t>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Además </a:t>
            </a:r>
            <a:r>
              <a:rPr lang="es" u="sng"/>
              <a:t>posee clases</a:t>
            </a:r>
            <a:r>
              <a:rPr lang="es"/>
              <a:t> para </a:t>
            </a:r>
            <a:r>
              <a:rPr lang="es">
                <a:highlight>
                  <a:srgbClr val="F9F9F9"/>
                </a:highlight>
              </a:rPr>
              <a:t>crear columnas</a:t>
            </a:r>
            <a:r>
              <a:rPr lang="es"/>
              <a:t> fácilmente, cuyo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principal objetivo</a:t>
            </a:r>
            <a:r>
              <a:rPr lang="es"/>
              <a:t> es permitir la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construcción de sitios web responsive</a:t>
            </a:r>
            <a:r>
              <a:rPr lang="es"/>
              <a:t> para dispositivos móviles.</a:t>
            </a:r>
            <a:endParaRPr/>
          </a:p>
        </p:txBody>
      </p:sp>
      <p:sp>
        <p:nvSpPr>
          <p:cNvPr id="210" name="Google Shape;210;p2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Bootstrap?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